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E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79" d="100"/>
          <a:sy n="79" d="100"/>
        </p:scale>
        <p:origin x="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inya Kumagai (熊谷 慎也)" userId="d22c9741-fed2-4331-abb8-72920a4e3e92" providerId="ADAL" clId="{5BF7F7AB-AF8B-43CD-BC18-8C0E7811BD0D}"/>
    <pc:docChg chg="undo redo custSel modSld">
      <pc:chgData name="Shinya Kumagai (熊谷 慎也)" userId="d22c9741-fed2-4331-abb8-72920a4e3e92" providerId="ADAL" clId="{5BF7F7AB-AF8B-43CD-BC18-8C0E7811BD0D}" dt="2024-03-19T11:45:36.414" v="47" actId="20577"/>
      <pc:docMkLst>
        <pc:docMk/>
      </pc:docMkLst>
      <pc:sldChg chg="modSp mod">
        <pc:chgData name="Shinya Kumagai (熊谷 慎也)" userId="d22c9741-fed2-4331-abb8-72920a4e3e92" providerId="ADAL" clId="{5BF7F7AB-AF8B-43CD-BC18-8C0E7811BD0D}" dt="2024-03-19T11:45:36.414" v="47" actId="20577"/>
        <pc:sldMkLst>
          <pc:docMk/>
          <pc:sldMk cId="2469901217" sldId="256"/>
        </pc:sldMkLst>
        <pc:spChg chg="mod">
          <ac:chgData name="Shinya Kumagai (熊谷 慎也)" userId="d22c9741-fed2-4331-abb8-72920a4e3e92" providerId="ADAL" clId="{5BF7F7AB-AF8B-43CD-BC18-8C0E7811BD0D}" dt="2024-03-19T11:45:36.414" v="47" actId="20577"/>
          <ac:spMkLst>
            <pc:docMk/>
            <pc:sldMk cId="2469901217" sldId="256"/>
            <ac:spMk id="3" creationId="{5E58D968-EDF6-9EB7-7FC0-2269E4715CB0}"/>
          </ac:spMkLst>
        </pc:spChg>
      </pc:sldChg>
      <pc:sldChg chg="modSp mod">
        <pc:chgData name="Shinya Kumagai (熊谷 慎也)" userId="d22c9741-fed2-4331-abb8-72920a4e3e92" providerId="ADAL" clId="{5BF7F7AB-AF8B-43CD-BC18-8C0E7811BD0D}" dt="2024-03-19T09:05:39.364" v="21" actId="20577"/>
        <pc:sldMkLst>
          <pc:docMk/>
          <pc:sldMk cId="3080907932" sldId="258"/>
        </pc:sldMkLst>
        <pc:spChg chg="mod">
          <ac:chgData name="Shinya Kumagai (熊谷 慎也)" userId="d22c9741-fed2-4331-abb8-72920a4e3e92" providerId="ADAL" clId="{5BF7F7AB-AF8B-43CD-BC18-8C0E7811BD0D}" dt="2024-03-19T09:05:39.364" v="21" actId="20577"/>
          <ac:spMkLst>
            <pc:docMk/>
            <pc:sldMk cId="3080907932" sldId="258"/>
            <ac:spMk id="3" creationId="{A052DEDB-1CCB-7802-E0E5-6D1E5FC987BB}"/>
          </ac:spMkLst>
        </pc:spChg>
      </pc:sldChg>
    </pc:docChg>
  </pc:docChgLst>
  <pc:docChgLst>
    <pc:chgData name="Shinya Kumagai (熊谷 慎也)" userId="d22c9741-fed2-4331-abb8-72920a4e3e92" providerId="ADAL" clId="{3EFBE45F-8F56-4C26-BCAB-603085E62F0D}"/>
    <pc:docChg chg="undo custSel modSld">
      <pc:chgData name="Shinya Kumagai (熊谷 慎也)" userId="d22c9741-fed2-4331-abb8-72920a4e3e92" providerId="ADAL" clId="{3EFBE45F-8F56-4C26-BCAB-603085E62F0D}" dt="2024-03-19T14:51:02.226" v="30" actId="403"/>
      <pc:docMkLst>
        <pc:docMk/>
      </pc:docMkLst>
      <pc:sldChg chg="modSp mod">
        <pc:chgData name="Shinya Kumagai (熊谷 慎也)" userId="d22c9741-fed2-4331-abb8-72920a4e3e92" providerId="ADAL" clId="{3EFBE45F-8F56-4C26-BCAB-603085E62F0D}" dt="2024-03-19T14:51:02.226" v="30" actId="403"/>
        <pc:sldMkLst>
          <pc:docMk/>
          <pc:sldMk cId="2469901217" sldId="256"/>
        </pc:sldMkLst>
        <pc:spChg chg="mod">
          <ac:chgData name="Shinya Kumagai (熊谷 慎也)" userId="d22c9741-fed2-4331-abb8-72920a4e3e92" providerId="ADAL" clId="{3EFBE45F-8F56-4C26-BCAB-603085E62F0D}" dt="2024-03-19T14:51:02.226" v="30" actId="403"/>
          <ac:spMkLst>
            <pc:docMk/>
            <pc:sldMk cId="2469901217" sldId="256"/>
            <ac:spMk id="3" creationId="{5E58D968-EDF6-9EB7-7FC0-2269E4715CB0}"/>
          </ac:spMkLst>
        </pc:spChg>
        <pc:spChg chg="mod">
          <ac:chgData name="Shinya Kumagai (熊谷 慎也)" userId="d22c9741-fed2-4331-abb8-72920a4e3e92" providerId="ADAL" clId="{3EFBE45F-8F56-4C26-BCAB-603085E62F0D}" dt="2024-03-19T13:07:02.021" v="3" actId="13926"/>
          <ac:spMkLst>
            <pc:docMk/>
            <pc:sldMk cId="2469901217" sldId="256"/>
            <ac:spMk id="6" creationId="{F850B339-6B52-2E3F-A683-E964212877A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F5C9B7B-24DF-E657-F4D9-A9B5D581EB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332231F8-509F-7023-93A6-70EB0D1E6B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E90A11A-2B03-4FC2-398B-25D935502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4A861F42-60D4-415D-9EB0-8FDBB6421652}" type="datetimeFigureOut">
              <a:rPr lang="ja-JP" altLang="en-US" smtClean="0"/>
              <a:pPr/>
              <a:t>2024/3/20</a:t>
            </a:fld>
            <a:endParaRPr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5AA830B-A564-A2A6-61ED-E8884CB529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98C7280-1D8A-9E38-216B-3B1516BB4C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CA3F62FB-24AC-436B-A1AF-C7E4F429AB23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981911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3D81C0A-C946-F858-50A9-3C56D9E07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5417480-7965-3D44-1655-93C9A3566D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6A0C8DD-AD41-FBCB-1508-4CA91A7FC8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61F42-60D4-415D-9EB0-8FDBB6421652}" type="datetimeFigureOut">
              <a:rPr kumimoji="1" lang="ja-JP" altLang="en-US" smtClean="0"/>
              <a:t>2024/3/20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4037CD8-2E58-9842-10F4-11BEF64C81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319AD40-05C2-95D2-D557-53B0B5A9AE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F62FB-24AC-436B-A1AF-C7E4F429A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4905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90E47D9F-1C66-D7C4-4E70-9C85D228BA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BD2A095-225D-5799-D4C2-C6C61B861D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EB97817-EC11-0F1C-F0A3-7D0687CE8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61F42-60D4-415D-9EB0-8FDBB6421652}" type="datetimeFigureOut">
              <a:rPr kumimoji="1" lang="ja-JP" altLang="en-US" smtClean="0"/>
              <a:t>2024/3/20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24CDEF5-B09E-8690-398A-5D433116F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22BD83-B385-DF9A-F7A5-1C710D728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F62FB-24AC-436B-A1AF-C7E4F429A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41063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CAFBF41-15DF-FD56-FBA0-23363D0207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C5F9F5E-C3BA-96C5-7B87-82C66D8997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CFD6231-8E51-1798-77BD-8787B96D73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61F42-60D4-415D-9EB0-8FDBB6421652}" type="datetimeFigureOut">
              <a:rPr kumimoji="1" lang="ja-JP" altLang="en-US" smtClean="0"/>
              <a:t>2024/3/20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E223518-EE49-D400-7AD0-AA3FEC7810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0C379AE-1BCB-5642-D143-AE8CD2A4F0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F62FB-24AC-436B-A1AF-C7E4F429A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3076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9F19A13-A2D4-CAE8-8D6C-A630E05369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9AE9D27-EB62-FF7C-E511-C55D3C978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F9F60C8-4068-A244-73EE-0512B0E4EE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61F42-60D4-415D-9EB0-8FDBB6421652}" type="datetimeFigureOut">
              <a:rPr kumimoji="1" lang="ja-JP" altLang="en-US" smtClean="0"/>
              <a:t>2024/3/20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8BF6315-5617-724B-3B33-7BE1651FC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5BE397D-9B03-382F-6231-3B70088FD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F62FB-24AC-436B-A1AF-C7E4F429A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0888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A73A685-61FE-5A88-C0AB-6932B6A997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1AC8EA8-F025-980B-6FF3-FA9634418D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D968FEC8-979A-C298-ED82-8E12757EC8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77D774A-6034-07CE-2D25-60FAB73654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61F42-60D4-415D-9EB0-8FDBB6421652}" type="datetimeFigureOut">
              <a:rPr kumimoji="1" lang="ja-JP" altLang="en-US" smtClean="0"/>
              <a:t>2024/3/20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C8E6814-11E3-A6BB-C43C-F7C7DC2261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A05BEAF-579A-B189-11B4-EDB0D4AF2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F62FB-24AC-436B-A1AF-C7E4F429A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9692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B0E1202-E263-1275-3017-BC1643BDED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019588F-0E12-09EB-6394-439EE381D5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0E9691A-8B17-DF52-F15C-678C8F7436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44105024-401F-3DE2-D042-D048BA2EB2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977EEE50-9508-0A63-5D54-6DFA93E4CC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FE3E639E-D9AD-F8B9-3EBA-AB8780E656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61F42-60D4-415D-9EB0-8FDBB6421652}" type="datetimeFigureOut">
              <a:rPr kumimoji="1" lang="ja-JP" altLang="en-US" smtClean="0"/>
              <a:t>2024/3/20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0AC8C952-E373-DE1A-32A4-33A6A2FFB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F5C247A4-DBE0-468A-15CE-2867B4999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F62FB-24AC-436B-A1AF-C7E4F429A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2845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802C381-0854-A5E8-5B45-47B36AA83C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4B4C9E94-27F0-B5C4-9AC2-63F4A73DA5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61F42-60D4-415D-9EB0-8FDBB6421652}" type="datetimeFigureOut">
              <a:rPr kumimoji="1" lang="ja-JP" altLang="en-US" smtClean="0"/>
              <a:t>2024/3/20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1F5B9F4C-BF6C-010A-0416-0BFD39AC5B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D8E57AE5-AEC6-DF85-A440-1DACD611F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F62FB-24AC-436B-A1AF-C7E4F429A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419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747F8279-2831-961C-E068-B4567B520A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61F42-60D4-415D-9EB0-8FDBB6421652}" type="datetimeFigureOut">
              <a:rPr kumimoji="1" lang="ja-JP" altLang="en-US" smtClean="0"/>
              <a:t>2024/3/20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29FC7C0A-5E6B-8863-97C2-13BF54C2B1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A808565-B7D0-42D4-01B9-B5138E5D9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F62FB-24AC-436B-A1AF-C7E4F429A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55036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9FD1D2C-6F0E-8BC3-D9C5-736D321035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1896561-5491-EDBC-7F70-9BDCA5CDFD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C3B6D88-2388-29FC-0EEC-A1BAD4C165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4CF9CC3-5626-DFD8-4C42-EA1280C28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61F42-60D4-415D-9EB0-8FDBB6421652}" type="datetimeFigureOut">
              <a:rPr kumimoji="1" lang="ja-JP" altLang="en-US" smtClean="0"/>
              <a:t>2024/3/20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DAC3A81-B127-D124-10E3-EC520A9D3D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78077B9-C5D8-699C-6B35-8EB9453781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F62FB-24AC-436B-A1AF-C7E4F429A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8942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3D14BC6-69BE-3C9C-22B2-3C8216DB19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9837C79-9C49-D23E-45AC-139426187B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C47F72A-4C3D-AFDC-513B-E39967B7EA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1C7FC16-7A49-A38B-721F-81357C44D4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61F42-60D4-415D-9EB0-8FDBB6421652}" type="datetimeFigureOut">
              <a:rPr kumimoji="1" lang="ja-JP" altLang="en-US" smtClean="0"/>
              <a:t>2024/3/20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B996E5D-5C89-1BC6-740A-F77FA8DACB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D0707F7-E976-D926-851E-2C6DEB5E2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3F62FB-24AC-436B-A1AF-C7E4F429A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0480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9FA5B248-4084-6EEE-BA8C-CC2ABC30C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04EA73A-2670-7692-2630-EAC39F9410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44BBF1A-D4C0-8981-1A46-12D1118FF4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4A861F42-60D4-415D-9EB0-8FDBB6421652}" type="datetimeFigureOut">
              <a:rPr lang="ja-JP" altLang="en-US" smtClean="0"/>
              <a:pPr/>
              <a:t>2024/3/20</a:t>
            </a:fld>
            <a:endParaRPr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D1E9156-8D38-F119-52DF-B38514EC58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83F4995-46FF-3F62-2F1C-414701616E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CA3F62FB-24AC-436B-A1AF-C7E4F429AB23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72862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0A8F696-17C2-B9E2-94EE-9F0F82A9D2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35979" cy="2387600"/>
          </a:xfrm>
        </p:spPr>
        <p:txBody>
          <a:bodyPr anchor="ctr">
            <a:normAutofit/>
          </a:bodyPr>
          <a:lstStyle/>
          <a:p>
            <a:r>
              <a:rPr kumimoji="1" lang="en-US" altLang="ja-JP" sz="5400" b="1" dirty="0">
                <a:latin typeface="Calibri" panose="020F0502020204030204" pitchFamily="34" charset="0"/>
                <a:cs typeface="Calibri" panose="020F0502020204030204" pitchFamily="34" charset="0"/>
              </a:rPr>
              <a:t>Way forward on 6G timeline</a:t>
            </a:r>
            <a:endParaRPr kumimoji="1" lang="ja-JP" altLang="en-US" sz="5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E58D968-EDF6-9EB7-7FC0-2269E4715CB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3200" dirty="0">
                <a:latin typeface="Calibri" panose="020F0502020204030204" pitchFamily="34" charset="0"/>
                <a:cs typeface="Calibri" panose="020F0502020204030204" pitchFamily="34" charset="0"/>
              </a:rPr>
              <a:t>NTT DOCOMO, CMCC, SK Telecom, LG Uplus, KT Corp.</a:t>
            </a:r>
            <a:endParaRPr kumimoji="1" lang="ja-JP" altLang="en-US" sz="3200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CC2F6EF-7929-2903-E915-D9444F4793DA}"/>
              </a:ext>
            </a:extLst>
          </p:cNvPr>
          <p:cNvSpPr txBox="1"/>
          <p:nvPr/>
        </p:nvSpPr>
        <p:spPr>
          <a:xfrm>
            <a:off x="0" y="0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US" altLang="ja-JP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3GPP TSG RAN meeting #103, TSG SA meeting #103</a:t>
            </a:r>
          </a:p>
          <a:p>
            <a:pPr hangingPunct="0">
              <a:spcBef>
                <a:spcPts val="0"/>
              </a:spcBef>
              <a:spcAft>
                <a:spcPts val="0"/>
              </a:spcAft>
            </a:pPr>
            <a:r>
              <a:rPr lang="en-US" altLang="ja-JP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Maastricht, Netherlands, March 18-22, 2024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850B339-6B52-2E3F-A683-E964212877A0}"/>
              </a:ext>
            </a:extLst>
          </p:cNvPr>
          <p:cNvSpPr txBox="1"/>
          <p:nvPr/>
        </p:nvSpPr>
        <p:spPr>
          <a:xfrm>
            <a:off x="7284387" y="92332"/>
            <a:ext cx="4741131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r" hangingPunct="0">
              <a:spcBef>
                <a:spcPts val="600"/>
              </a:spcBef>
              <a:spcAft>
                <a:spcPts val="900"/>
              </a:spcAft>
            </a:pPr>
            <a:r>
              <a:rPr lang="en-US" sz="2400" b="1" dirty="0">
                <a:latin typeface="Calibri"/>
                <a:ea typeface="ＭＳ Ｐゴシック"/>
                <a:cs typeface="Calibri"/>
              </a:rPr>
              <a:t>SP-240452 / RP-240786</a:t>
            </a:r>
          </a:p>
        </p:txBody>
      </p:sp>
    </p:spTree>
    <p:extLst>
      <p:ext uri="{BB962C8B-B14F-4D97-AF65-F5344CB8AC3E}">
        <p14:creationId xmlns:p14="http://schemas.microsoft.com/office/powerpoint/2010/main" val="24699012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261BE02-B9CD-C115-09C8-5BA5F035A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Calibri"/>
                <a:cs typeface="Segoe UI"/>
              </a:rPr>
              <a:t>Background – TSG#102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392E7EA-1314-04CD-18A1-E5EBD2AF0F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RP-233985 - </a:t>
            </a:r>
            <a:r>
              <a:rPr kumimoji="1" lang="en-US" altLang="ja-JP" b="1" dirty="0">
                <a:solidFill>
                  <a:schemeClr val="accent1"/>
                </a:solidFill>
              </a:rPr>
              <a:t>Endorsed​</a:t>
            </a:r>
            <a:endParaRPr kumimoji="1" lang="ja-JP" altLang="en-US" b="1" dirty="0">
              <a:solidFill>
                <a:schemeClr val="accent1"/>
              </a:solidFill>
            </a:endParaRPr>
          </a:p>
          <a:p>
            <a:endParaRPr kumimoji="1" lang="ja-JP" altLang="en-US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B7701952-DC47-3C7D-FB78-373CD0CAAE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273" y="2249762"/>
            <a:ext cx="9866207" cy="4511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81106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D6965EB-5CBA-8C78-F4D1-3E5E7A63EF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Discussion points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052DEDB-1CCB-7802-E0E5-6D1E5FC987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kumimoji="1" lang="en-US" altLang="ja-JP" dirty="0"/>
              <a:t>Rel-21</a:t>
            </a:r>
          </a:p>
          <a:p>
            <a:pPr lvl="1"/>
            <a:r>
              <a:rPr lang="en-US" altLang="ja-JP" dirty="0"/>
              <a:t>ASN.1 freeze timing </a:t>
            </a:r>
            <a:r>
              <a:rPr lang="en-US" altLang="ja-JP" b="1" dirty="0">
                <a:solidFill>
                  <a:schemeClr val="accent1"/>
                </a:solidFill>
                <a:sym typeface="Wingdings" panose="05000000000000000000" pitchFamily="2" charset="2"/>
              </a:rPr>
              <a:t> S</a:t>
            </a:r>
            <a:r>
              <a:rPr kumimoji="1" lang="en-US" altLang="ja-JP" b="1" dirty="0">
                <a:solidFill>
                  <a:schemeClr val="accent1"/>
                </a:solidFill>
              </a:rPr>
              <a:t>ingle drop with range between March-Sept’2029, to be decided later based on </a:t>
            </a:r>
            <a:r>
              <a:rPr kumimoji="1" lang="en-US" altLang="ja-JP" b="1" dirty="0">
                <a:solidFill>
                  <a:schemeClr val="accent1"/>
                </a:solidFill>
                <a:sym typeface="Wingdings" panose="05000000000000000000" pitchFamily="2" charset="2"/>
              </a:rPr>
              <a:t>the progress</a:t>
            </a:r>
            <a:endParaRPr lang="en-US" altLang="ja-JP" b="1" dirty="0">
              <a:solidFill>
                <a:schemeClr val="accent1"/>
              </a:solidFill>
            </a:endParaRPr>
          </a:p>
          <a:p>
            <a:pPr lvl="2"/>
            <a:r>
              <a:rPr kumimoji="1" lang="en-US" altLang="ja-JP" dirty="0"/>
              <a:t>Address both potential early mover of commercial 6G in 2030 and other operators seeking 6G value</a:t>
            </a:r>
          </a:p>
          <a:p>
            <a:pPr lvl="2"/>
            <a:r>
              <a:rPr kumimoji="1" lang="en-US" altLang="ja-JP" dirty="0"/>
              <a:t>Meet the timeline for IMT-2030 self-evaluation to be submitted to ITU-R</a:t>
            </a:r>
          </a:p>
          <a:p>
            <a:r>
              <a:rPr kumimoji="1" lang="en-US" altLang="ja-JP" dirty="0"/>
              <a:t>Rel-20+21</a:t>
            </a:r>
          </a:p>
          <a:p>
            <a:pPr lvl="1"/>
            <a:r>
              <a:rPr kumimoji="1" lang="en-US" altLang="ja-JP" dirty="0"/>
              <a:t>Duration </a:t>
            </a:r>
            <a:r>
              <a:rPr kumimoji="1" lang="en-US" altLang="ja-JP" b="1" dirty="0">
                <a:solidFill>
                  <a:schemeClr val="accent1"/>
                </a:solidFill>
                <a:sym typeface="Wingdings" panose="05000000000000000000" pitchFamily="2" charset="2"/>
              </a:rPr>
              <a:t> 18 months</a:t>
            </a:r>
            <a:r>
              <a:rPr lang="en-US" altLang="ja-JP" b="1" dirty="0">
                <a:solidFill>
                  <a:schemeClr val="accent1"/>
                </a:solidFill>
                <a:sym typeface="Wingdings" panose="05000000000000000000" pitchFamily="2" charset="2"/>
              </a:rPr>
              <a:t> at least</a:t>
            </a:r>
            <a:r>
              <a:rPr kumimoji="1" lang="en-US" altLang="ja-JP" b="1" dirty="0">
                <a:solidFill>
                  <a:schemeClr val="accent1"/>
                </a:solidFill>
                <a:sym typeface="Wingdings" panose="05000000000000000000" pitchFamily="2" charset="2"/>
              </a:rPr>
              <a:t> for Rel-20 5G-A WIs, Rel-20 6G SI can be longer than 18 months, 21 months for Rel-21 5G-A/6G WIs as baseline</a:t>
            </a:r>
          </a:p>
          <a:p>
            <a:pPr lvl="2"/>
            <a:r>
              <a:rPr lang="en-US" altLang="ja-JP" dirty="0">
                <a:sym typeface="Wingdings" panose="05000000000000000000" pitchFamily="2" charset="2"/>
              </a:rPr>
              <a:t>Each release has WIs for 5G-A as well: longer duration leads to late deployment of 5G-A</a:t>
            </a:r>
          </a:p>
          <a:p>
            <a:pPr lvl="2"/>
            <a:r>
              <a:rPr lang="en-US" altLang="ja-JP" dirty="0">
                <a:sym typeface="Wingdings" panose="05000000000000000000" pitchFamily="2" charset="2"/>
              </a:rPr>
              <a:t>Sufficient study duration is necessary for 6G</a:t>
            </a:r>
          </a:p>
          <a:p>
            <a:r>
              <a:rPr kumimoji="1" lang="en-US" altLang="ja-JP" dirty="0"/>
              <a:t>RAN plenary SI</a:t>
            </a:r>
          </a:p>
          <a:p>
            <a:pPr lvl="1"/>
            <a:r>
              <a:rPr lang="en-US" altLang="ja-JP" dirty="0"/>
              <a:t>A</a:t>
            </a:r>
            <a:r>
              <a:rPr kumimoji="1" lang="en-US" altLang="ja-JP" dirty="0"/>
              <a:t>pproval date </a:t>
            </a:r>
            <a:r>
              <a:rPr kumimoji="1" lang="en-US" altLang="ja-JP" b="1" dirty="0">
                <a:solidFill>
                  <a:schemeClr val="accent1"/>
                </a:solidFill>
                <a:sym typeface="Wingdings" panose="05000000000000000000" pitchFamily="2" charset="2"/>
              </a:rPr>
              <a:t> Dec’2024</a:t>
            </a:r>
            <a:r>
              <a:rPr lang="en-US" altLang="ja-JP" b="1" dirty="0">
                <a:solidFill>
                  <a:schemeClr val="accent1"/>
                </a:solidFill>
                <a:sym typeface="Wingdings" panose="05000000000000000000" pitchFamily="2" charset="2"/>
              </a:rPr>
              <a:t> or </a:t>
            </a:r>
            <a:r>
              <a:rPr kumimoji="1" lang="en-US" altLang="ja-JP" b="1" dirty="0">
                <a:solidFill>
                  <a:schemeClr val="accent1"/>
                </a:solidFill>
                <a:sym typeface="Wingdings" panose="05000000000000000000" pitchFamily="2" charset="2"/>
              </a:rPr>
              <a:t>March 2025</a:t>
            </a:r>
          </a:p>
          <a:p>
            <a:pPr lvl="1"/>
            <a:r>
              <a:rPr kumimoji="1" lang="en-US" altLang="ja-JP" dirty="0"/>
              <a:t>SI Start </a:t>
            </a:r>
            <a:r>
              <a:rPr lang="ja-JP" altLang="en-US" b="1" dirty="0">
                <a:solidFill>
                  <a:schemeClr val="accent1"/>
                </a:solidFill>
              </a:rPr>
              <a:t>→ </a:t>
            </a:r>
            <a:r>
              <a:rPr kumimoji="1" lang="en-US" altLang="ja-JP" b="1" dirty="0">
                <a:solidFill>
                  <a:schemeClr val="accent1"/>
                </a:solidFill>
              </a:rPr>
              <a:t>from TSG#107 (March 2025, Just after 6G WS)</a:t>
            </a:r>
            <a:r>
              <a:rPr kumimoji="1" lang="en-US" altLang="ja-JP" b="1" dirty="0">
                <a:solidFill>
                  <a:schemeClr val="accent1"/>
                </a:solidFill>
                <a:sym typeface="Wingdings" panose="05000000000000000000" pitchFamily="2" charset="2"/>
              </a:rPr>
              <a:t> based on the outcome from 6G WS </a:t>
            </a:r>
            <a:endParaRPr kumimoji="1" lang="en-US" altLang="ja-JP" dirty="0"/>
          </a:p>
          <a:p>
            <a:pPr lvl="2"/>
            <a:r>
              <a:rPr kumimoji="1" lang="en-US" altLang="ja-JP" dirty="0"/>
              <a:t>Need high-level RAN requirement to start RAN-WG Rel-20 SI</a:t>
            </a:r>
          </a:p>
          <a:p>
            <a:r>
              <a:rPr kumimoji="1" lang="en-US" altLang="ja-JP" dirty="0"/>
              <a:t>Note: ITU-R interaction on IMT-2030 TPR can be done, e.g. via LS, even before 6G WS</a:t>
            </a:r>
          </a:p>
        </p:txBody>
      </p:sp>
    </p:spTree>
    <p:extLst>
      <p:ext uri="{BB962C8B-B14F-4D97-AF65-F5344CB8AC3E}">
        <p14:creationId xmlns:p14="http://schemas.microsoft.com/office/powerpoint/2010/main" val="3080907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7C49CA-BD5E-906F-1769-1D0D01E585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906020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Proposed timeline</a:t>
            </a:r>
            <a:endParaRPr kumimoji="1" lang="ja-JP" altLang="en-US" dirty="0"/>
          </a:p>
        </p:txBody>
      </p:sp>
      <p:graphicFrame>
        <p:nvGraphicFramePr>
          <p:cNvPr id="98" name="表 97">
            <a:extLst>
              <a:ext uri="{FF2B5EF4-FFF2-40B4-BE49-F238E27FC236}">
                <a16:creationId xmlns:a16="http://schemas.microsoft.com/office/drawing/2014/main" id="{9E69B671-EEA5-17D0-C236-8023C80788DA}"/>
              </a:ext>
            </a:extLst>
          </p:cNvPr>
          <p:cNvGraphicFramePr>
            <a:graphicFrameLocks noGrp="1"/>
          </p:cNvGraphicFramePr>
          <p:nvPr/>
        </p:nvGraphicFramePr>
        <p:xfrm>
          <a:off x="335360" y="990600"/>
          <a:ext cx="11434037" cy="5450305"/>
        </p:xfrm>
        <a:graphic>
          <a:graphicData uri="http://schemas.openxmlformats.org/drawingml/2006/table">
            <a:tbl>
              <a:tblPr firstRow="1" bandRow="1"/>
              <a:tblGrid>
                <a:gridCol w="357227">
                  <a:extLst>
                    <a:ext uri="{9D8B030D-6E8A-4147-A177-3AD203B41FA5}">
                      <a16:colId xmlns:a16="http://schemas.microsoft.com/office/drawing/2014/main" val="815167210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3292625850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1236125546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385925558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55051025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1948427772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2215801328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1983417579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72980939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2650447921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3931098506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3852873232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2166601540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1546238970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2733324136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108033358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928353811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2205824340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2023202301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2386552881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1649067183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59150207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341302621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3591892743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692579754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2178374834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390513726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1996482601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2625015423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4043123863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2176497283"/>
                    </a:ext>
                  </a:extLst>
                </a:gridCol>
                <a:gridCol w="357227">
                  <a:extLst>
                    <a:ext uri="{9D8B030D-6E8A-4147-A177-3AD203B41FA5}">
                      <a16:colId xmlns:a16="http://schemas.microsoft.com/office/drawing/2014/main" val="2626411463"/>
                    </a:ext>
                  </a:extLst>
                </a:gridCol>
              </a:tblGrid>
              <a:tr h="455276"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200">
                          <a:latin typeface="+mn-lt"/>
                        </a:rPr>
                        <a:t>2023</a:t>
                      </a:r>
                      <a:endParaRPr kumimoji="1" lang="ja-JP" altLang="en-US" sz="1200">
                        <a:latin typeface="+mn-lt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2024</a:t>
                      </a:r>
                      <a:endParaRPr kumimoji="1" lang="ja-JP" altLang="en-US" sz="1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2025</a:t>
                      </a:r>
                      <a:endParaRPr kumimoji="1" lang="ja-JP" altLang="en-US" sz="1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2026</a:t>
                      </a:r>
                      <a:endParaRPr kumimoji="1" lang="ja-JP" altLang="en-US" sz="1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2027</a:t>
                      </a:r>
                      <a:endParaRPr kumimoji="1" lang="ja-JP" altLang="en-US" sz="1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2028</a:t>
                      </a:r>
                      <a:endParaRPr kumimoji="1" lang="ja-JP" altLang="en-US" sz="1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2029</a:t>
                      </a:r>
                      <a:endParaRPr kumimoji="1" lang="ja-JP" altLang="en-US" sz="1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bg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2030</a:t>
                      </a:r>
                      <a:endParaRPr kumimoji="1" lang="ja-JP" altLang="en-US" sz="1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 marT="41564" marB="41564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12190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/>
                          <a:ea typeface="メイリオ"/>
                          <a:cs typeface="+mn-cs"/>
                        </a:rPr>
                        <a:t>2023</a:t>
                      </a:r>
                      <a:endParaRPr kumimoji="1" lang="ja-JP" altLang="en-US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/>
                        <a:ea typeface="メイリオ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7828795"/>
                  </a:ext>
                </a:extLst>
              </a:tr>
              <a:tr h="36409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Q1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Q2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Q3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Q4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Q1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Q2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Q3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Q4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Q1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Q2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Q3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Q4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Q1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Q2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Q3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Q4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Q1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Q2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Q3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Q4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Q1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Q2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Q3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Q4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Q1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Q2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Q3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Q4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Q1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Q2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Q3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>
                          <a:latin typeface="+mn-lt"/>
                        </a:rPr>
                        <a:t>Q4</a:t>
                      </a:r>
                      <a:endParaRPr kumimoji="1" lang="ja-JP" altLang="en-US" sz="900">
                        <a:latin typeface="+mn-lt"/>
                      </a:endParaRPr>
                    </a:p>
                  </a:txBody>
                  <a:tcPr marT="37785" marB="377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0033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0325853"/>
                  </a:ext>
                </a:extLst>
              </a:tr>
              <a:tr h="4630939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 w="9525" cap="flat" cmpd="sng" algn="ctr">
                      <a:noFill/>
                      <a:prstDash val="soli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 w="3175" cap="flat" cmpd="sng" algn="ctr">
                      <a:solidFill>
                        <a:srgbClr val="0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 w="3175" cap="flat" cmpd="sng" algn="ctr">
                      <a:solidFill>
                        <a:srgbClr val="0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 w="3175" cap="flat" cmpd="sng" algn="ctr">
                      <a:solidFill>
                        <a:srgbClr val="0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 w="3175" cap="flat" cmpd="sng" algn="ctr">
                      <a:solidFill>
                        <a:srgbClr val="0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 w="3175" cap="flat" cmpd="sng" algn="ctr">
                      <a:solidFill>
                        <a:srgbClr val="0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 dirty="0">
                        <a:latin typeface="+mn-lt"/>
                      </a:endParaRPr>
                    </a:p>
                  </a:txBody>
                  <a:tcPr marT="37785" marB="37785">
                    <a:lnL w="3175" cap="flat" cmpd="sng" algn="ctr">
                      <a:solidFill>
                        <a:srgbClr val="0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 w="3175" cap="flat" cmpd="sng" algn="ctr">
                      <a:solidFill>
                        <a:srgbClr val="0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 w="3175" cap="flat" cmpd="sng" algn="ctr">
                      <a:solidFill>
                        <a:srgbClr val="0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 w="3175" cap="flat" cmpd="sng" algn="ctr">
                      <a:solidFill>
                        <a:srgbClr val="0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 w="3175" cap="flat" cmpd="sng" algn="ctr">
                      <a:solidFill>
                        <a:srgbClr val="0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 w="3175" cap="flat" cmpd="sng" algn="ctr">
                      <a:solidFill>
                        <a:srgbClr val="0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 w="3175" cap="flat" cmpd="sng" algn="ctr">
                      <a:solidFill>
                        <a:srgbClr val="0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 w="3175" cap="flat" cmpd="sng" algn="ctr">
                      <a:solidFill>
                        <a:srgbClr val="0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 w="3175" cap="flat" cmpd="sng" algn="ctr">
                      <a:solidFill>
                        <a:srgbClr val="00000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ctr"/>
                      <a:endParaRPr kumimoji="1" lang="ja-JP" altLang="en-US" sz="100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メイリオ"/>
                        </a:defRPr>
                      </a:lvl9pPr>
                    </a:lstStyle>
                    <a:p>
                      <a:pPr algn="r"/>
                      <a:endParaRPr kumimoji="1" lang="ja-JP" altLang="en-US" sz="1000" dirty="0">
                        <a:latin typeface="+mn-lt"/>
                      </a:endParaRPr>
                    </a:p>
                  </a:txBody>
                  <a:tcPr marT="37785" marB="37785">
                    <a:lnL>
                      <a:noFill/>
                    </a:lnL>
                    <a:lnR w="9525" cap="flat" cmpd="sng" algn="ctr">
                      <a:noFill/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511977"/>
                  </a:ext>
                </a:extLst>
              </a:tr>
            </a:tbl>
          </a:graphicData>
        </a:graphic>
      </p:graphicFrame>
      <p:sp>
        <p:nvSpPr>
          <p:cNvPr id="100" name="テキスト ボックス 99">
            <a:extLst>
              <a:ext uri="{FF2B5EF4-FFF2-40B4-BE49-F238E27FC236}">
                <a16:creationId xmlns:a16="http://schemas.microsoft.com/office/drawing/2014/main" id="{DFE1AEF3-8335-DC56-88F0-973ACE932713}"/>
              </a:ext>
            </a:extLst>
          </p:cNvPr>
          <p:cNvSpPr txBox="1"/>
          <p:nvPr/>
        </p:nvSpPr>
        <p:spPr>
          <a:xfrm>
            <a:off x="189566" y="4293760"/>
            <a:ext cx="14927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2400" b="1" dirty="0">
                <a:solidFill>
                  <a:srgbClr val="0000FF"/>
                </a:solidFill>
                <a:latin typeface="Calibri"/>
                <a:ea typeface="メイリオ"/>
              </a:rPr>
              <a:t>3GPP</a:t>
            </a:r>
            <a:r>
              <a:rPr lang="ja-JP" altLang="en-US" sz="2400" b="1" dirty="0">
                <a:solidFill>
                  <a:srgbClr val="0000FF"/>
                </a:solidFill>
                <a:latin typeface="Calibri"/>
                <a:ea typeface="メイリオ"/>
              </a:rPr>
              <a:t> </a:t>
            </a:r>
            <a:r>
              <a:rPr lang="en-US" altLang="ja-JP" sz="2400" b="1" dirty="0">
                <a:solidFill>
                  <a:srgbClr val="0000FF"/>
                </a:solidFill>
                <a:latin typeface="Calibri"/>
                <a:ea typeface="メイリオ"/>
              </a:rPr>
              <a:t>RAN</a:t>
            </a:r>
            <a:endParaRPr lang="ja-JP" altLang="en-US" sz="2400" b="1" dirty="0">
              <a:solidFill>
                <a:srgbClr val="0000FF"/>
              </a:solidFill>
              <a:latin typeface="Calibri"/>
              <a:ea typeface="メイリオ"/>
            </a:endParaRPr>
          </a:p>
        </p:txBody>
      </p:sp>
      <p:sp>
        <p:nvSpPr>
          <p:cNvPr id="101" name="二等辺三角形 100">
            <a:extLst>
              <a:ext uri="{FF2B5EF4-FFF2-40B4-BE49-F238E27FC236}">
                <a16:creationId xmlns:a16="http://schemas.microsoft.com/office/drawing/2014/main" id="{75687914-9CF5-12BC-AF2F-2245472F22F1}"/>
              </a:ext>
            </a:extLst>
          </p:cNvPr>
          <p:cNvSpPr/>
          <p:nvPr/>
        </p:nvSpPr>
        <p:spPr>
          <a:xfrm>
            <a:off x="3431328" y="3590969"/>
            <a:ext cx="198626" cy="171229"/>
          </a:xfrm>
          <a:prstGeom prst="triangle">
            <a:avLst/>
          </a:prstGeom>
          <a:solidFill>
            <a:srgbClr val="FFFFCC">
              <a:lumMod val="25000"/>
            </a:srgbClr>
          </a:solidFill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9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102" name="テキスト ボックス 101">
            <a:extLst>
              <a:ext uri="{FF2B5EF4-FFF2-40B4-BE49-F238E27FC236}">
                <a16:creationId xmlns:a16="http://schemas.microsoft.com/office/drawing/2014/main" id="{1B877775-61EC-BE9A-F529-D1A4FA0BC601}"/>
              </a:ext>
            </a:extLst>
          </p:cNvPr>
          <p:cNvSpPr txBox="1"/>
          <p:nvPr/>
        </p:nvSpPr>
        <p:spPr>
          <a:xfrm>
            <a:off x="2461969" y="3736984"/>
            <a:ext cx="2066208" cy="307777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1400" b="1">
                <a:solidFill>
                  <a:srgbClr val="727200"/>
                </a:solidFill>
                <a:highlight>
                  <a:srgbClr val="00FF00"/>
                </a:highlight>
                <a:latin typeface="Calibri"/>
                <a:ea typeface="メイリオ"/>
              </a:rPr>
              <a:t>6G WS (joint SA/CT/RAN)</a:t>
            </a:r>
            <a:endParaRPr lang="ja-JP" altLang="en-US" sz="1400" b="1">
              <a:solidFill>
                <a:srgbClr val="727200"/>
              </a:solidFill>
              <a:highlight>
                <a:srgbClr val="00FF00"/>
              </a:highlight>
              <a:latin typeface="Calibri"/>
              <a:ea typeface="メイリオ"/>
              <a:cs typeface="Calibri"/>
            </a:endParaRPr>
          </a:p>
        </p:txBody>
      </p:sp>
      <p:sp>
        <p:nvSpPr>
          <p:cNvPr id="103" name="テキスト ボックス 102">
            <a:extLst>
              <a:ext uri="{FF2B5EF4-FFF2-40B4-BE49-F238E27FC236}">
                <a16:creationId xmlns:a16="http://schemas.microsoft.com/office/drawing/2014/main" id="{70B73E5F-6982-88FF-B19E-F69C722BF0BA}"/>
              </a:ext>
            </a:extLst>
          </p:cNvPr>
          <p:cNvSpPr txBox="1"/>
          <p:nvPr/>
        </p:nvSpPr>
        <p:spPr>
          <a:xfrm>
            <a:off x="510406" y="5619870"/>
            <a:ext cx="8867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2400" b="1">
                <a:solidFill>
                  <a:srgbClr val="000000"/>
                </a:solidFill>
                <a:latin typeface="Calibri"/>
                <a:ea typeface="メイリオ"/>
              </a:rPr>
              <a:t>ITU-R</a:t>
            </a:r>
            <a:endParaRPr lang="ja-JP" altLang="en-US" sz="2400" b="1">
              <a:solidFill>
                <a:srgbClr val="000000"/>
              </a:solidFill>
              <a:latin typeface="Calibri"/>
              <a:ea typeface="メイリオ"/>
            </a:endParaRPr>
          </a:p>
        </p:txBody>
      </p:sp>
      <p:sp>
        <p:nvSpPr>
          <p:cNvPr id="104" name="正方形/長方形 103">
            <a:extLst>
              <a:ext uri="{FF2B5EF4-FFF2-40B4-BE49-F238E27FC236}">
                <a16:creationId xmlns:a16="http://schemas.microsoft.com/office/drawing/2014/main" id="{DDDFE151-B6B0-7E83-DCEF-315F2347C36B}"/>
              </a:ext>
            </a:extLst>
          </p:cNvPr>
          <p:cNvSpPr/>
          <p:nvPr/>
        </p:nvSpPr>
        <p:spPr>
          <a:xfrm>
            <a:off x="2135504" y="5416660"/>
            <a:ext cx="2835371" cy="143338"/>
          </a:xfrm>
          <a:prstGeom prst="rect">
            <a:avLst/>
          </a:prstGeom>
          <a:solidFill>
            <a:srgbClr val="808080">
              <a:lumMod val="20000"/>
              <a:lumOff val="80000"/>
            </a:srgbClr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rPr>
              <a:t>Technical performance requirements</a:t>
            </a:r>
            <a:endParaRPr kumimoji="0" lang="ja-JP" altLang="en-US" sz="1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105" name="正方形/長方形 104">
            <a:extLst>
              <a:ext uri="{FF2B5EF4-FFF2-40B4-BE49-F238E27FC236}">
                <a16:creationId xmlns:a16="http://schemas.microsoft.com/office/drawing/2014/main" id="{9C9BAED1-E66D-871F-FAFA-A22E8593B249}"/>
              </a:ext>
            </a:extLst>
          </p:cNvPr>
          <p:cNvSpPr/>
          <p:nvPr/>
        </p:nvSpPr>
        <p:spPr>
          <a:xfrm>
            <a:off x="2840795" y="5631733"/>
            <a:ext cx="2535125" cy="134469"/>
          </a:xfrm>
          <a:prstGeom prst="rect">
            <a:avLst/>
          </a:prstGeom>
          <a:solidFill>
            <a:srgbClr val="808080">
              <a:lumMod val="20000"/>
              <a:lumOff val="80000"/>
            </a:srgbClr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rPr>
              <a:t>Evaluation criteria &amp; methodology</a:t>
            </a:r>
            <a:endParaRPr kumimoji="0" lang="ja-JP" altLang="en-US" sz="1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106" name="正方形/長方形 105">
            <a:extLst>
              <a:ext uri="{FF2B5EF4-FFF2-40B4-BE49-F238E27FC236}">
                <a16:creationId xmlns:a16="http://schemas.microsoft.com/office/drawing/2014/main" id="{0B1A3F44-B02B-F8F4-2731-078BDB73C22F}"/>
              </a:ext>
            </a:extLst>
          </p:cNvPr>
          <p:cNvSpPr/>
          <p:nvPr/>
        </p:nvSpPr>
        <p:spPr>
          <a:xfrm>
            <a:off x="3900075" y="5823064"/>
            <a:ext cx="1925896" cy="395942"/>
          </a:xfrm>
          <a:prstGeom prst="rect">
            <a:avLst/>
          </a:prstGeom>
          <a:solidFill>
            <a:srgbClr val="808080">
              <a:lumMod val="20000"/>
              <a:lumOff val="80000"/>
            </a:srgbClr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rPr>
              <a:t>Requirements, evaluation criteria and submission templates</a:t>
            </a:r>
            <a:endParaRPr kumimoji="0" lang="ja-JP" altLang="en-US" sz="1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107" name="正方形/長方形 106">
            <a:extLst>
              <a:ext uri="{FF2B5EF4-FFF2-40B4-BE49-F238E27FC236}">
                <a16:creationId xmlns:a16="http://schemas.microsoft.com/office/drawing/2014/main" id="{FFD12741-7181-542B-4875-8ECB41B85DB5}"/>
              </a:ext>
            </a:extLst>
          </p:cNvPr>
          <p:cNvSpPr/>
          <p:nvPr/>
        </p:nvSpPr>
        <p:spPr>
          <a:xfrm>
            <a:off x="2519592" y="6261117"/>
            <a:ext cx="3306379" cy="152741"/>
          </a:xfrm>
          <a:prstGeom prst="rect">
            <a:avLst/>
          </a:prstGeom>
          <a:solidFill>
            <a:srgbClr val="808080">
              <a:lumMod val="20000"/>
              <a:lumOff val="80000"/>
            </a:srgbClr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rPr>
              <a:t>Circular Letter</a:t>
            </a:r>
            <a:endParaRPr kumimoji="0" lang="ja-JP" altLang="en-US" sz="1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108" name="正方形/長方形 107">
            <a:extLst>
              <a:ext uri="{FF2B5EF4-FFF2-40B4-BE49-F238E27FC236}">
                <a16:creationId xmlns:a16="http://schemas.microsoft.com/office/drawing/2014/main" id="{CA169C73-7E87-8174-38DF-91259F1EA7AA}"/>
              </a:ext>
            </a:extLst>
          </p:cNvPr>
          <p:cNvSpPr/>
          <p:nvPr/>
        </p:nvSpPr>
        <p:spPr>
          <a:xfrm rot="5400000">
            <a:off x="5831399" y="5879226"/>
            <a:ext cx="860090" cy="209173"/>
          </a:xfrm>
          <a:prstGeom prst="rect">
            <a:avLst/>
          </a:prstGeom>
          <a:solidFill>
            <a:srgbClr val="808080">
              <a:lumMod val="20000"/>
              <a:lumOff val="80000"/>
            </a:srgbClr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rPr>
              <a:t>Workshop</a:t>
            </a:r>
            <a:endParaRPr kumimoji="0" lang="ja-JP" altLang="en-US" sz="1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109" name="正方形/長方形 108">
            <a:extLst>
              <a:ext uri="{FF2B5EF4-FFF2-40B4-BE49-F238E27FC236}">
                <a16:creationId xmlns:a16="http://schemas.microsoft.com/office/drawing/2014/main" id="{9703C1B8-6F8F-E359-05DC-B38877C74777}"/>
              </a:ext>
            </a:extLst>
          </p:cNvPr>
          <p:cNvSpPr/>
          <p:nvPr/>
        </p:nvSpPr>
        <p:spPr>
          <a:xfrm>
            <a:off x="6156859" y="5383609"/>
            <a:ext cx="3089491" cy="141127"/>
          </a:xfrm>
          <a:prstGeom prst="rect">
            <a:avLst/>
          </a:prstGeom>
          <a:solidFill>
            <a:srgbClr val="808080">
              <a:lumMod val="20000"/>
              <a:lumOff val="80000"/>
            </a:srgbClr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rPr>
              <a:t>Technology proposals for IMT-2030</a:t>
            </a:r>
            <a:endParaRPr kumimoji="0" lang="ja-JP" altLang="en-US" sz="1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110" name="正方形/長方形 109">
            <a:extLst>
              <a:ext uri="{FF2B5EF4-FFF2-40B4-BE49-F238E27FC236}">
                <a16:creationId xmlns:a16="http://schemas.microsoft.com/office/drawing/2014/main" id="{6281CF3A-45A5-0952-4443-14EB1FAEADE4}"/>
              </a:ext>
            </a:extLst>
          </p:cNvPr>
          <p:cNvSpPr/>
          <p:nvPr/>
        </p:nvSpPr>
        <p:spPr>
          <a:xfrm>
            <a:off x="7775594" y="5620716"/>
            <a:ext cx="2235841" cy="134469"/>
          </a:xfrm>
          <a:prstGeom prst="rect">
            <a:avLst/>
          </a:prstGeom>
          <a:solidFill>
            <a:srgbClr val="808080">
              <a:lumMod val="20000"/>
              <a:lumOff val="80000"/>
            </a:srgbClr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rPr>
              <a:t>Evaluation</a:t>
            </a:r>
            <a:endParaRPr kumimoji="0" lang="ja-JP" altLang="en-US" sz="1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111" name="正方形/長方形 110">
            <a:extLst>
              <a:ext uri="{FF2B5EF4-FFF2-40B4-BE49-F238E27FC236}">
                <a16:creationId xmlns:a16="http://schemas.microsoft.com/office/drawing/2014/main" id="{7A9C8617-260C-C25C-3A67-9936E4724DA7}"/>
              </a:ext>
            </a:extLst>
          </p:cNvPr>
          <p:cNvSpPr/>
          <p:nvPr/>
        </p:nvSpPr>
        <p:spPr>
          <a:xfrm>
            <a:off x="6831872" y="5801029"/>
            <a:ext cx="3767426" cy="128367"/>
          </a:xfrm>
          <a:prstGeom prst="rect">
            <a:avLst/>
          </a:prstGeom>
          <a:solidFill>
            <a:srgbClr val="808080">
              <a:lumMod val="20000"/>
              <a:lumOff val="80000"/>
            </a:srgbClr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rPr>
              <a:t>Consensus building</a:t>
            </a:r>
            <a:endParaRPr kumimoji="0" lang="ja-JP" altLang="en-US" sz="1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112" name="正方形/長方形 111">
            <a:extLst>
              <a:ext uri="{FF2B5EF4-FFF2-40B4-BE49-F238E27FC236}">
                <a16:creationId xmlns:a16="http://schemas.microsoft.com/office/drawing/2014/main" id="{483C6DC8-DF88-576D-E670-B92D62500B1E}"/>
              </a:ext>
            </a:extLst>
          </p:cNvPr>
          <p:cNvSpPr/>
          <p:nvPr/>
        </p:nvSpPr>
        <p:spPr>
          <a:xfrm>
            <a:off x="9651395" y="5978895"/>
            <a:ext cx="947903" cy="270861"/>
          </a:xfrm>
          <a:prstGeom prst="rect">
            <a:avLst/>
          </a:prstGeom>
          <a:solidFill>
            <a:srgbClr val="808080">
              <a:lumMod val="20000"/>
              <a:lumOff val="80000"/>
            </a:srgbClr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rPr>
              <a:t>Outcome &amp; decision</a:t>
            </a:r>
            <a:endParaRPr kumimoji="0" lang="ja-JP" altLang="en-US" sz="1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113" name="正方形/長方形 112">
            <a:extLst>
              <a:ext uri="{FF2B5EF4-FFF2-40B4-BE49-F238E27FC236}">
                <a16:creationId xmlns:a16="http://schemas.microsoft.com/office/drawing/2014/main" id="{3BBD829F-2443-DBB1-EE2E-527ACE206932}"/>
              </a:ext>
            </a:extLst>
          </p:cNvPr>
          <p:cNvSpPr/>
          <p:nvPr/>
        </p:nvSpPr>
        <p:spPr>
          <a:xfrm>
            <a:off x="9651395" y="6299595"/>
            <a:ext cx="1485294" cy="128368"/>
          </a:xfrm>
          <a:prstGeom prst="rect">
            <a:avLst/>
          </a:prstGeom>
          <a:solidFill>
            <a:srgbClr val="808080">
              <a:lumMod val="20000"/>
              <a:lumOff val="80000"/>
            </a:srgbClr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rPr>
              <a:t>IMT-2030 spec.</a:t>
            </a:r>
            <a:endParaRPr kumimoji="0" lang="ja-JP" altLang="en-US" sz="1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115" name="テキスト ボックス 52">
            <a:extLst>
              <a:ext uri="{FF2B5EF4-FFF2-40B4-BE49-F238E27FC236}">
                <a16:creationId xmlns:a16="http://schemas.microsoft.com/office/drawing/2014/main" id="{ECE280DF-55BB-8621-9CFC-B0CF70F42A03}"/>
              </a:ext>
            </a:extLst>
          </p:cNvPr>
          <p:cNvSpPr txBox="1"/>
          <p:nvPr/>
        </p:nvSpPr>
        <p:spPr>
          <a:xfrm>
            <a:off x="69394" y="1799912"/>
            <a:ext cx="1635384" cy="307777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1400" b="1" u="sng">
                <a:solidFill>
                  <a:srgbClr val="727200"/>
                </a:solidFill>
                <a:highlight>
                  <a:srgbClr val="00FF00"/>
                </a:highlight>
                <a:latin typeface="Calibri"/>
                <a:ea typeface="メイリオ"/>
              </a:rPr>
              <a:t>Timeline discussion</a:t>
            </a:r>
            <a:endParaRPr lang="en-US" altLang="ja-JP" sz="1400" b="1" u="sng">
              <a:solidFill>
                <a:srgbClr val="727200"/>
              </a:solidFill>
              <a:highlight>
                <a:srgbClr val="00FF00"/>
              </a:highlight>
              <a:latin typeface="Calibri"/>
              <a:ea typeface="メイリオ"/>
              <a:cs typeface="Calibri"/>
            </a:endParaRPr>
          </a:p>
        </p:txBody>
      </p:sp>
      <p:cxnSp>
        <p:nvCxnSpPr>
          <p:cNvPr id="116" name="直線矢印コネクタ 115">
            <a:extLst>
              <a:ext uri="{FF2B5EF4-FFF2-40B4-BE49-F238E27FC236}">
                <a16:creationId xmlns:a16="http://schemas.microsoft.com/office/drawing/2014/main" id="{F46003D7-2C03-5196-0772-F7EE0318846F}"/>
              </a:ext>
            </a:extLst>
          </p:cNvPr>
          <p:cNvCxnSpPr>
            <a:cxnSpLocks/>
          </p:cNvCxnSpPr>
          <p:nvPr/>
        </p:nvCxnSpPr>
        <p:spPr>
          <a:xfrm flipV="1">
            <a:off x="1636121" y="1952749"/>
            <a:ext cx="468000" cy="3146"/>
          </a:xfrm>
          <a:prstGeom prst="straightConnector1">
            <a:avLst/>
          </a:prstGeom>
          <a:noFill/>
          <a:ln w="28575" cap="flat" cmpd="sng" algn="ctr">
            <a:solidFill>
              <a:srgbClr val="FFFFCC">
                <a:lumMod val="25000"/>
              </a:srgbClr>
            </a:solidFill>
            <a:prstDash val="solid"/>
            <a:tailEnd type="triangle"/>
          </a:ln>
          <a:effectLst/>
        </p:spPr>
      </p:cxnSp>
      <p:sp>
        <p:nvSpPr>
          <p:cNvPr id="118" name="二等辺三角形 21">
            <a:extLst>
              <a:ext uri="{FF2B5EF4-FFF2-40B4-BE49-F238E27FC236}">
                <a16:creationId xmlns:a16="http://schemas.microsoft.com/office/drawing/2014/main" id="{0CB0AA88-938C-CE03-16C9-8026BBF4E70F}"/>
              </a:ext>
            </a:extLst>
          </p:cNvPr>
          <p:cNvSpPr/>
          <p:nvPr/>
        </p:nvSpPr>
        <p:spPr>
          <a:xfrm>
            <a:off x="2163775" y="2260744"/>
            <a:ext cx="198626" cy="171229"/>
          </a:xfrm>
          <a:prstGeom prst="triangle">
            <a:avLst/>
          </a:prstGeom>
          <a:solidFill>
            <a:srgbClr val="FF0000"/>
          </a:solidFill>
          <a:ln w="127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900" b="0" i="0" u="none" strike="noStrike" kern="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119" name="テキスト ボックス 22">
            <a:extLst>
              <a:ext uri="{FF2B5EF4-FFF2-40B4-BE49-F238E27FC236}">
                <a16:creationId xmlns:a16="http://schemas.microsoft.com/office/drawing/2014/main" id="{8B7D921F-37B3-D559-9407-9C1E58F6C221}"/>
              </a:ext>
            </a:extLst>
          </p:cNvPr>
          <p:cNvSpPr txBox="1"/>
          <p:nvPr/>
        </p:nvSpPr>
        <p:spPr>
          <a:xfrm>
            <a:off x="1424635" y="2380177"/>
            <a:ext cx="1644682" cy="307777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1400" b="1">
                <a:solidFill>
                  <a:srgbClr val="FF0000"/>
                </a:solidFill>
                <a:highlight>
                  <a:srgbClr val="00FF00"/>
                </a:highlight>
                <a:latin typeface="Calibri"/>
                <a:ea typeface="メイリオ"/>
              </a:rPr>
              <a:t>WS on 6G use cases</a:t>
            </a:r>
            <a:endParaRPr lang="ja-JP" altLang="en-US" sz="1400" b="1">
              <a:solidFill>
                <a:srgbClr val="FF0000"/>
              </a:solidFill>
              <a:highlight>
                <a:srgbClr val="00FF00"/>
              </a:highlight>
              <a:latin typeface="Calibri"/>
              <a:ea typeface="メイリオ"/>
              <a:cs typeface="Calibri"/>
            </a:endParaRPr>
          </a:p>
        </p:txBody>
      </p:sp>
      <p:sp>
        <p:nvSpPr>
          <p:cNvPr id="120" name="テキスト ボックス 119">
            <a:extLst>
              <a:ext uri="{FF2B5EF4-FFF2-40B4-BE49-F238E27FC236}">
                <a16:creationId xmlns:a16="http://schemas.microsoft.com/office/drawing/2014/main" id="{E8347712-A69A-0E04-65D9-15A28449255D}"/>
              </a:ext>
            </a:extLst>
          </p:cNvPr>
          <p:cNvSpPr txBox="1"/>
          <p:nvPr/>
        </p:nvSpPr>
        <p:spPr>
          <a:xfrm>
            <a:off x="80914" y="3039322"/>
            <a:ext cx="17100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2400" b="1">
                <a:solidFill>
                  <a:srgbClr val="FF0000"/>
                </a:solidFill>
                <a:latin typeface="Calibri"/>
                <a:ea typeface="メイリオ"/>
              </a:rPr>
              <a:t>3GPP</a:t>
            </a:r>
            <a:r>
              <a:rPr lang="ja-JP" altLang="en-US" sz="2400" b="1">
                <a:solidFill>
                  <a:srgbClr val="FF0000"/>
                </a:solidFill>
                <a:latin typeface="Calibri"/>
                <a:ea typeface="メイリオ"/>
              </a:rPr>
              <a:t> </a:t>
            </a:r>
            <a:r>
              <a:rPr lang="en-US" altLang="ja-JP" sz="2400" b="1">
                <a:solidFill>
                  <a:srgbClr val="FF0000"/>
                </a:solidFill>
                <a:latin typeface="Calibri"/>
                <a:ea typeface="メイリオ"/>
              </a:rPr>
              <a:t>SA/CT</a:t>
            </a:r>
            <a:endParaRPr lang="ja-JP" altLang="en-US" sz="2400" b="1">
              <a:solidFill>
                <a:srgbClr val="FF0000"/>
              </a:solidFill>
              <a:latin typeface="Calibri"/>
              <a:ea typeface="メイリオ"/>
            </a:endParaRPr>
          </a:p>
        </p:txBody>
      </p:sp>
      <p:sp>
        <p:nvSpPr>
          <p:cNvPr id="121" name="テキスト ボックス 120">
            <a:extLst>
              <a:ext uri="{FF2B5EF4-FFF2-40B4-BE49-F238E27FC236}">
                <a16:creationId xmlns:a16="http://schemas.microsoft.com/office/drawing/2014/main" id="{95B485A7-CFA1-98D5-A28C-AE9A4B424C48}"/>
              </a:ext>
            </a:extLst>
          </p:cNvPr>
          <p:cNvSpPr txBox="1"/>
          <p:nvPr/>
        </p:nvSpPr>
        <p:spPr>
          <a:xfrm>
            <a:off x="1719762" y="2658441"/>
            <a:ext cx="1141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1400" dirty="0">
                <a:solidFill>
                  <a:srgbClr val="FF0000"/>
                </a:solidFill>
                <a:latin typeface="Calibri"/>
                <a:ea typeface="メイリオ"/>
              </a:rPr>
              <a:t>Stage 1 (SA1)</a:t>
            </a:r>
            <a:endParaRPr lang="ja-JP" altLang="en-US" sz="1400" dirty="0">
              <a:solidFill>
                <a:srgbClr val="FF0000"/>
              </a:solidFill>
              <a:latin typeface="Calibri"/>
              <a:ea typeface="メイリオ"/>
            </a:endParaRPr>
          </a:p>
        </p:txBody>
      </p:sp>
      <p:sp>
        <p:nvSpPr>
          <p:cNvPr id="124" name="テキスト ボックス 123">
            <a:extLst>
              <a:ext uri="{FF2B5EF4-FFF2-40B4-BE49-F238E27FC236}">
                <a16:creationId xmlns:a16="http://schemas.microsoft.com/office/drawing/2014/main" id="{25DA83FB-C071-4010-0328-2C2C3091A19F}"/>
              </a:ext>
            </a:extLst>
          </p:cNvPr>
          <p:cNvSpPr txBox="1"/>
          <p:nvPr/>
        </p:nvSpPr>
        <p:spPr>
          <a:xfrm>
            <a:off x="2722342" y="2978073"/>
            <a:ext cx="1141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1400" dirty="0">
                <a:solidFill>
                  <a:srgbClr val="FF0000"/>
                </a:solidFill>
                <a:latin typeface="Calibri"/>
                <a:ea typeface="メイリオ"/>
              </a:rPr>
              <a:t>Stage 2 (SA2)</a:t>
            </a:r>
            <a:endParaRPr lang="ja-JP" altLang="en-US" sz="1400" dirty="0">
              <a:solidFill>
                <a:srgbClr val="FF0000"/>
              </a:solidFill>
              <a:latin typeface="Calibri"/>
              <a:ea typeface="メイリオ"/>
            </a:endParaRPr>
          </a:p>
        </p:txBody>
      </p:sp>
      <p:sp>
        <p:nvSpPr>
          <p:cNvPr id="125" name="正方形/長方形 124">
            <a:extLst>
              <a:ext uri="{FF2B5EF4-FFF2-40B4-BE49-F238E27FC236}">
                <a16:creationId xmlns:a16="http://schemas.microsoft.com/office/drawing/2014/main" id="{3B6980C3-C666-2E70-35A0-F8325A65D786}"/>
              </a:ext>
            </a:extLst>
          </p:cNvPr>
          <p:cNvSpPr/>
          <p:nvPr/>
        </p:nvSpPr>
        <p:spPr>
          <a:xfrm>
            <a:off x="4623099" y="3352164"/>
            <a:ext cx="4289272" cy="20834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 cap="flat" cmpd="sng" algn="ctr">
            <a:solidFill>
              <a:srgbClr val="000000"/>
            </a:solidFill>
            <a:prstDash val="sysDash"/>
          </a:ln>
          <a:effectLst/>
        </p:spPr>
        <p:txBody>
          <a:bodyPr lIns="91440" tIns="45720" rIns="91440" bIns="45720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Calibri"/>
                <a:ea typeface="メイリオ"/>
                <a:cs typeface="+mn-cs"/>
              </a:rPr>
              <a:t>6G SI (Rel-20) + WI (Rel-21)</a:t>
            </a: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00"/>
              </a:highlight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127" name="テキスト ボックス 126">
            <a:extLst>
              <a:ext uri="{FF2B5EF4-FFF2-40B4-BE49-F238E27FC236}">
                <a16:creationId xmlns:a16="http://schemas.microsoft.com/office/drawing/2014/main" id="{ED926D3C-40B0-A560-5253-918AD5E42B5C}"/>
              </a:ext>
            </a:extLst>
          </p:cNvPr>
          <p:cNvSpPr txBox="1"/>
          <p:nvPr/>
        </p:nvSpPr>
        <p:spPr>
          <a:xfrm>
            <a:off x="2231887" y="3296850"/>
            <a:ext cx="24970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1400" dirty="0">
                <a:solidFill>
                  <a:srgbClr val="FF0000"/>
                </a:solidFill>
                <a:latin typeface="Calibri"/>
                <a:ea typeface="メイリオ"/>
              </a:rPr>
              <a:t>Stage 3 + ASN.1/Open API (CT)</a:t>
            </a:r>
            <a:endParaRPr lang="ja-JP" altLang="en-US" sz="1400" dirty="0">
              <a:solidFill>
                <a:srgbClr val="FF0000"/>
              </a:solidFill>
              <a:latin typeface="Calibri"/>
              <a:ea typeface="メイリオ"/>
            </a:endParaRPr>
          </a:p>
        </p:txBody>
      </p:sp>
      <p:sp>
        <p:nvSpPr>
          <p:cNvPr id="131" name="正方形/長方形 130">
            <a:extLst>
              <a:ext uri="{FF2B5EF4-FFF2-40B4-BE49-F238E27FC236}">
                <a16:creationId xmlns:a16="http://schemas.microsoft.com/office/drawing/2014/main" id="{CDC54BC3-8CA3-4996-A598-26A3897C1555}"/>
              </a:ext>
            </a:extLst>
          </p:cNvPr>
          <p:cNvSpPr/>
          <p:nvPr/>
        </p:nvSpPr>
        <p:spPr>
          <a:xfrm>
            <a:off x="2840795" y="2720224"/>
            <a:ext cx="3551035" cy="1954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lIns="91440" tIns="45720" rIns="91440" bIns="45720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rPr>
              <a:t>6G SI (Rel-20) + WI (Rel-21)</a:t>
            </a: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133" name="正方形/長方形 132">
            <a:extLst>
              <a:ext uri="{FF2B5EF4-FFF2-40B4-BE49-F238E27FC236}">
                <a16:creationId xmlns:a16="http://schemas.microsoft.com/office/drawing/2014/main" id="{BB156E9A-164E-D015-AF1B-2B2F839CACA0}"/>
              </a:ext>
            </a:extLst>
          </p:cNvPr>
          <p:cNvSpPr/>
          <p:nvPr/>
        </p:nvSpPr>
        <p:spPr>
          <a:xfrm>
            <a:off x="3881822" y="3048031"/>
            <a:ext cx="3893772" cy="19417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lIns="91440" tIns="45720" rIns="91440" bIns="45720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rPr>
              <a:t>6G SI (Rel-20) + WI (Rel-21)</a:t>
            </a: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139" name="正方形/長方形 138">
            <a:extLst>
              <a:ext uri="{FF2B5EF4-FFF2-40B4-BE49-F238E27FC236}">
                <a16:creationId xmlns:a16="http://schemas.microsoft.com/office/drawing/2014/main" id="{98981552-7EEE-0F4E-C6EF-06BE05B64E52}"/>
              </a:ext>
            </a:extLst>
          </p:cNvPr>
          <p:cNvSpPr/>
          <p:nvPr/>
        </p:nvSpPr>
        <p:spPr>
          <a:xfrm>
            <a:off x="3881823" y="4323395"/>
            <a:ext cx="4661571" cy="19785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rPr>
              <a:t>6G RAN1 SI (Rel-20) + WI (Rel-21)</a:t>
            </a: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141" name="吹き出し: 四角形 140">
            <a:extLst>
              <a:ext uri="{FF2B5EF4-FFF2-40B4-BE49-F238E27FC236}">
                <a16:creationId xmlns:a16="http://schemas.microsoft.com/office/drawing/2014/main" id="{E4C8E206-0789-6BE3-DF31-A848424AB1BA}"/>
              </a:ext>
            </a:extLst>
          </p:cNvPr>
          <p:cNvSpPr/>
          <p:nvPr/>
        </p:nvSpPr>
        <p:spPr>
          <a:xfrm>
            <a:off x="3026664" y="2324383"/>
            <a:ext cx="1503724" cy="234518"/>
          </a:xfrm>
          <a:prstGeom prst="wedgeRectCallout">
            <a:avLst>
              <a:gd name="adj1" fmla="val -61419"/>
              <a:gd name="adj2" fmla="val 114959"/>
            </a:avLst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00"/>
                </a:highlight>
                <a:uLnTx/>
                <a:uFillTx/>
                <a:latin typeface="Calibri"/>
                <a:ea typeface="メイリオ"/>
                <a:cs typeface="+mn-cs"/>
              </a:rPr>
              <a:t>SID approval: Sep 24</a:t>
            </a:r>
            <a:endParaRPr kumimoji="0" lang="ja-JP" alt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highlight>
                <a:srgbClr val="00FF00"/>
              </a:highlight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142" name="吹き出し: 四角形 141">
            <a:extLst>
              <a:ext uri="{FF2B5EF4-FFF2-40B4-BE49-F238E27FC236}">
                <a16:creationId xmlns:a16="http://schemas.microsoft.com/office/drawing/2014/main" id="{02059E3C-5D34-8DAA-FCF1-AE602282A5D9}"/>
              </a:ext>
            </a:extLst>
          </p:cNvPr>
          <p:cNvSpPr/>
          <p:nvPr/>
        </p:nvSpPr>
        <p:spPr>
          <a:xfrm>
            <a:off x="4685695" y="2340016"/>
            <a:ext cx="1575749" cy="234518"/>
          </a:xfrm>
          <a:prstGeom prst="wedgeRectCallout">
            <a:avLst>
              <a:gd name="adj1" fmla="val -100035"/>
              <a:gd name="adj2" fmla="val 251769"/>
            </a:avLst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00"/>
                </a:highlight>
                <a:uLnTx/>
                <a:uFillTx/>
                <a:latin typeface="Calibri"/>
                <a:ea typeface="メイリオ"/>
                <a:cs typeface="+mn-cs"/>
              </a:rPr>
              <a:t>SID approval: June 25</a:t>
            </a:r>
            <a:endParaRPr kumimoji="0" lang="ja-JP" alt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highlight>
                <a:srgbClr val="00FF00"/>
              </a:highlight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143" name="吹き出し: 四角形 142">
            <a:extLst>
              <a:ext uri="{FF2B5EF4-FFF2-40B4-BE49-F238E27FC236}">
                <a16:creationId xmlns:a16="http://schemas.microsoft.com/office/drawing/2014/main" id="{FA0A3C63-D984-5ECD-E689-160BAE4E81D3}"/>
              </a:ext>
            </a:extLst>
          </p:cNvPr>
          <p:cNvSpPr/>
          <p:nvPr/>
        </p:nvSpPr>
        <p:spPr>
          <a:xfrm>
            <a:off x="2505735" y="4695842"/>
            <a:ext cx="1575749" cy="234518"/>
          </a:xfrm>
          <a:prstGeom prst="wedgeRectCallout">
            <a:avLst>
              <a:gd name="adj1" fmla="val 37404"/>
              <a:gd name="adj2" fmla="val -117616"/>
            </a:avLst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00FF00"/>
                </a:highlight>
                <a:uLnTx/>
                <a:uFillTx/>
                <a:latin typeface="Calibri"/>
                <a:ea typeface="メイリオ"/>
                <a:cs typeface="+mn-cs"/>
              </a:rPr>
              <a:t>SID approval: June 25</a:t>
            </a:r>
            <a:endParaRPr kumimoji="0" lang="ja-JP" alt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highlight>
                <a:srgbClr val="00FF00"/>
              </a:highlight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144" name="テキスト ボックス 52">
            <a:extLst>
              <a:ext uri="{FF2B5EF4-FFF2-40B4-BE49-F238E27FC236}">
                <a16:creationId xmlns:a16="http://schemas.microsoft.com/office/drawing/2014/main" id="{930D49B0-4BBA-404C-8D63-E71F82C8F774}"/>
              </a:ext>
            </a:extLst>
          </p:cNvPr>
          <p:cNvSpPr txBox="1"/>
          <p:nvPr/>
        </p:nvSpPr>
        <p:spPr>
          <a:xfrm>
            <a:off x="10525659" y="1850153"/>
            <a:ext cx="1640001" cy="276999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1200" dirty="0">
                <a:solidFill>
                  <a:srgbClr val="000000"/>
                </a:solidFill>
                <a:highlight>
                  <a:srgbClr val="00FF00"/>
                </a:highlight>
                <a:latin typeface="Calibri"/>
                <a:ea typeface="メイリオ"/>
              </a:rPr>
              <a:t>*Endorsed in TSG#102</a:t>
            </a:r>
            <a:endParaRPr lang="en-US" dirty="0">
              <a:solidFill>
                <a:srgbClr val="000000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145" name="正方形/長方形 6">
            <a:extLst>
              <a:ext uri="{FF2B5EF4-FFF2-40B4-BE49-F238E27FC236}">
                <a16:creationId xmlns:a16="http://schemas.microsoft.com/office/drawing/2014/main" id="{2FF574B3-8E3F-C716-C06C-A1C32C768216}"/>
              </a:ext>
            </a:extLst>
          </p:cNvPr>
          <p:cNvSpPr/>
          <p:nvPr/>
        </p:nvSpPr>
        <p:spPr>
          <a:xfrm flipH="1">
            <a:off x="8912370" y="1818312"/>
            <a:ext cx="1056534" cy="4669721"/>
          </a:xfrm>
          <a:prstGeom prst="rect">
            <a:avLst/>
          </a:prstGeom>
          <a:solidFill>
            <a:srgbClr val="E5E600">
              <a:alpha val="30000"/>
            </a:srgbClr>
          </a:solidFill>
          <a:ln w="12700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Calibri"/>
            </a:endParaRPr>
          </a:p>
        </p:txBody>
      </p:sp>
      <p:sp>
        <p:nvSpPr>
          <p:cNvPr id="146" name="正方形/長方形 145">
            <a:extLst>
              <a:ext uri="{FF2B5EF4-FFF2-40B4-BE49-F238E27FC236}">
                <a16:creationId xmlns:a16="http://schemas.microsoft.com/office/drawing/2014/main" id="{620EC981-88AA-5CA8-90ED-139780FA0B1A}"/>
              </a:ext>
            </a:extLst>
          </p:cNvPr>
          <p:cNvSpPr/>
          <p:nvPr/>
        </p:nvSpPr>
        <p:spPr>
          <a:xfrm>
            <a:off x="4265890" y="4589372"/>
            <a:ext cx="4646480" cy="19785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メイリオ"/>
                <a:cs typeface="+mn-cs"/>
              </a:rPr>
              <a:t>6G RAN2/3/4 SI (Rel-20) + WI (Rel-21)</a:t>
            </a: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+mn-cs"/>
            </a:endParaRPr>
          </a:p>
        </p:txBody>
      </p:sp>
      <p:sp>
        <p:nvSpPr>
          <p:cNvPr id="147" name="テキスト ボックス 146">
            <a:extLst>
              <a:ext uri="{FF2B5EF4-FFF2-40B4-BE49-F238E27FC236}">
                <a16:creationId xmlns:a16="http://schemas.microsoft.com/office/drawing/2014/main" id="{80CF0B64-9DC1-C408-3587-B835FD51FF43}"/>
              </a:ext>
            </a:extLst>
          </p:cNvPr>
          <p:cNvSpPr txBox="1"/>
          <p:nvPr/>
        </p:nvSpPr>
        <p:spPr>
          <a:xfrm>
            <a:off x="8912369" y="3376842"/>
            <a:ext cx="27423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b="1" u="sng" dirty="0">
                <a:latin typeface="Calibri"/>
                <a:ea typeface="メイリオ"/>
              </a:rPr>
              <a:t>ASN.1 freeze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b="1" dirty="0">
                <a:latin typeface="Calibri"/>
                <a:ea typeface="メイリオ"/>
              </a:rPr>
              <a:t>Single drop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b="1" dirty="0">
                <a:latin typeface="Calibri"/>
                <a:ea typeface="メイリオ"/>
              </a:rPr>
              <a:t>w/ range March-Sept’2029</a:t>
            </a:r>
          </a:p>
        </p:txBody>
      </p:sp>
      <p:cxnSp>
        <p:nvCxnSpPr>
          <p:cNvPr id="149" name="直線矢印コネクタ 148">
            <a:extLst>
              <a:ext uri="{FF2B5EF4-FFF2-40B4-BE49-F238E27FC236}">
                <a16:creationId xmlns:a16="http://schemas.microsoft.com/office/drawing/2014/main" id="{41D1C009-9F19-CF7D-6C20-6A9C9D51BA42}"/>
              </a:ext>
            </a:extLst>
          </p:cNvPr>
          <p:cNvCxnSpPr>
            <a:cxnSpLocks/>
          </p:cNvCxnSpPr>
          <p:nvPr/>
        </p:nvCxnSpPr>
        <p:spPr>
          <a:xfrm>
            <a:off x="8912369" y="4383050"/>
            <a:ext cx="1056535" cy="0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正方形/長方形 98">
            <a:extLst>
              <a:ext uri="{FF2B5EF4-FFF2-40B4-BE49-F238E27FC236}">
                <a16:creationId xmlns:a16="http://schemas.microsoft.com/office/drawing/2014/main" id="{6D9BB45A-3AC4-AF75-392E-134C1129F6DE}"/>
              </a:ext>
            </a:extLst>
          </p:cNvPr>
          <p:cNvSpPr/>
          <p:nvPr/>
        </p:nvSpPr>
        <p:spPr>
          <a:xfrm>
            <a:off x="3531983" y="4038715"/>
            <a:ext cx="1843936" cy="23143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wrap="none" lIns="91440" tIns="45720" rIns="91440" bIns="45720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lt"/>
                <a:cs typeface="Calibri"/>
              </a:rPr>
              <a:t>6G RAN plenary SI</a:t>
            </a:r>
            <a:endParaRPr kumimoji="0" lang="ja-JP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Calibri"/>
            </a:endParaRPr>
          </a:p>
        </p:txBody>
      </p:sp>
      <p:sp>
        <p:nvSpPr>
          <p:cNvPr id="152" name="正方形/長方形 151">
            <a:extLst>
              <a:ext uri="{FF2B5EF4-FFF2-40B4-BE49-F238E27FC236}">
                <a16:creationId xmlns:a16="http://schemas.microsoft.com/office/drawing/2014/main" id="{9648E4B6-F073-5C1C-B8E3-1E3087718063}"/>
              </a:ext>
            </a:extLst>
          </p:cNvPr>
          <p:cNvSpPr/>
          <p:nvPr/>
        </p:nvSpPr>
        <p:spPr>
          <a:xfrm>
            <a:off x="3191163" y="4042152"/>
            <a:ext cx="340819" cy="231436"/>
          </a:xfrm>
          <a:prstGeom prst="rect">
            <a:avLst/>
          </a:prstGeom>
          <a:solidFill>
            <a:schemeClr val="accent5">
              <a:alpha val="40000"/>
            </a:schemeClr>
          </a:solidFill>
          <a:ln w="12700" cap="flat" cmpd="sng" algn="ctr">
            <a:solidFill>
              <a:srgbClr val="000000"/>
            </a:solidFill>
            <a:prstDash val="sysDash"/>
          </a:ln>
          <a:effectLst/>
        </p:spPr>
        <p:txBody>
          <a:bodyPr wrap="none" lIns="91440" tIns="45720" rIns="91440" bIns="45720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Calibri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CD088709-0E07-9FD5-21B1-545FDC1CAEB2}"/>
              </a:ext>
            </a:extLst>
          </p:cNvPr>
          <p:cNvSpPr/>
          <p:nvPr/>
        </p:nvSpPr>
        <p:spPr>
          <a:xfrm>
            <a:off x="8546649" y="4323395"/>
            <a:ext cx="365719" cy="197852"/>
          </a:xfrm>
          <a:prstGeom prst="rect">
            <a:avLst/>
          </a:prstGeom>
          <a:solidFill>
            <a:schemeClr val="accent5">
              <a:alpha val="40000"/>
            </a:schemeClr>
          </a:solidFill>
          <a:ln w="12700" cap="flat" cmpd="sng" algn="ctr">
            <a:solidFill>
              <a:srgbClr val="000000"/>
            </a:solidFill>
            <a:prstDash val="sysDash"/>
          </a:ln>
          <a:effectLst/>
        </p:spPr>
        <p:txBody>
          <a:bodyPr wrap="none" lIns="91440" tIns="45720" rIns="91440" bIns="45720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Calibri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6337068-0E0D-151A-5428-B4A45B70E57B}"/>
              </a:ext>
            </a:extLst>
          </p:cNvPr>
          <p:cNvSpPr/>
          <p:nvPr/>
        </p:nvSpPr>
        <p:spPr>
          <a:xfrm>
            <a:off x="8912369" y="4594656"/>
            <a:ext cx="333981" cy="192568"/>
          </a:xfrm>
          <a:prstGeom prst="rect">
            <a:avLst/>
          </a:prstGeom>
          <a:solidFill>
            <a:schemeClr val="accent5">
              <a:alpha val="40000"/>
            </a:schemeClr>
          </a:solidFill>
          <a:ln w="12700" cap="flat" cmpd="sng" algn="ctr">
            <a:solidFill>
              <a:srgbClr val="000000"/>
            </a:solidFill>
            <a:prstDash val="sysDash"/>
          </a:ln>
          <a:effectLst/>
        </p:spPr>
        <p:txBody>
          <a:bodyPr wrap="none" lIns="91440" tIns="45720" rIns="91440" bIns="45720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メイリオ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590713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Company/>
  <MMClips>0</MMClips>
  <HiddenSlides>0</HiddenSlides>
  <LinksUpToDate>false</LinksUpToDate>
  <Notes>0</Notes>
  <Paragraphs>94</Paragraphs>
  <PresentationFormat>ワイド画面</PresentationFormat>
  <ScaleCrop>false</ScaleCrop>
  <Slides>4</Slides>
  <SharedDoc>false</SharedDoc>
  <HyperlinksChanged>false</HyperlinksChanged>
  <AppVersion>16.0000</AppVersion>
  <Words>427</Words>
  <TotalTime>0</TotalTime>
  <Application>Microsoft Office PowerPoint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Shinya Kumagai (熊谷 慎也)</dc:creator>
  <dcterms:modified xsi:type="dcterms:W3CDTF">2024-03-20T07:51:10Z</dcterms:modified>
  <dc:title>Way forward on 6G timeline</dc:title>
  <cp:lastModifiedBy>NTT DOCOMO</cp:lastModifiedBy>
  <dcterms:created xsi:type="dcterms:W3CDTF">2024-03-15T10:16:59Z</dcterms:created>
  <cp:revision>6</cp:revision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